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9" r:id="rId3"/>
    <p:sldId id="279" r:id="rId4"/>
    <p:sldId id="280" r:id="rId5"/>
    <p:sldId id="270" r:id="rId6"/>
    <p:sldId id="281" r:id="rId7"/>
    <p:sldId id="292" r:id="rId8"/>
    <p:sldId id="277" r:id="rId9"/>
    <p:sldId id="275" r:id="rId10"/>
    <p:sldId id="278" r:id="rId11"/>
    <p:sldId id="282" r:id="rId12"/>
    <p:sldId id="289" r:id="rId13"/>
    <p:sldId id="290" r:id="rId14"/>
    <p:sldId id="283" r:id="rId15"/>
  </p:sldIdLst>
  <p:sldSz cx="9144000" cy="6858000" type="screen4x3"/>
  <p:notesSz cx="6858000" cy="97139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64" d="100"/>
          <a:sy n="64" d="100"/>
        </p:scale>
        <p:origin x="-155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64" y="-102"/>
      </p:cViewPr>
      <p:guideLst>
        <p:guide orient="horz" pos="306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221B4-D627-467C-9873-9CC2F017EB19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26532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226532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2D3B9-5D23-4B35-B91A-644E0BD9CBE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ACD9D-ACCF-4EBA-98CC-C3DB8368C430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0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02751-F614-4DE7-BDDC-9F94F7BB5E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02751-F614-4DE7-BDDC-9F94F7BB5E34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1BA0-1961-4CB8-87D7-30427F184FB4}" type="datetimeFigureOut">
              <a:rPr lang="de-DE" smtClean="0"/>
              <a:pPr/>
              <a:t>26.03.2014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AEA2F-1DCB-440F-8104-0EC79541CD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71956" y="783379"/>
            <a:ext cx="50000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4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Kollegiale Beratung</a:t>
            </a: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593835" y="5772310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71600" y="5877272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Ulrike </a:t>
            </a:r>
            <a:r>
              <a:rPr lang="de-DE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Hente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Ubbo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Emmius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Gymnasium 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Leer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de-DE" sz="14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lrike.hente@ueg-leer.net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0"/>
            <a:ext cx="80648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u="sng" dirty="0" smtClean="0">
                <a:solidFill>
                  <a:schemeClr val="tx2"/>
                </a:solidFill>
              </a:rPr>
              <a:t>Kollegiale Beratung-Das Prinzip:</a:t>
            </a:r>
          </a:p>
          <a:p>
            <a:pPr algn="ctr"/>
            <a:endParaRPr lang="de-DE" sz="3200" b="1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de-DE" sz="2400" b="1" dirty="0" smtClean="0">
                <a:solidFill>
                  <a:schemeClr val="tx2"/>
                </a:solidFill>
              </a:rPr>
              <a:t>Eine Gruppe Kollegen (6-10) trifft sich regelmäßig für 90 Minuten.</a:t>
            </a:r>
          </a:p>
          <a:p>
            <a:pPr>
              <a:buFont typeface="Wingdings" pitchFamily="2" charset="2"/>
              <a:buChar char="v"/>
            </a:pPr>
            <a:r>
              <a:rPr lang="de-DE" sz="2400" b="1" dirty="0" smtClean="0">
                <a:solidFill>
                  <a:schemeClr val="tx2"/>
                </a:solidFill>
              </a:rPr>
              <a:t>Zu Beginn wird klargestellt, welcher Kollege dieses Mal kollegiale Beratung wünscht.</a:t>
            </a:r>
          </a:p>
          <a:p>
            <a:pPr>
              <a:buFont typeface="Wingdings" pitchFamily="2" charset="2"/>
              <a:buChar char="v"/>
            </a:pPr>
            <a:r>
              <a:rPr lang="de-DE" sz="2400" b="1" dirty="0" smtClean="0">
                <a:solidFill>
                  <a:schemeClr val="tx2"/>
                </a:solidFill>
              </a:rPr>
              <a:t>Nach einem bestimmten Ablaufschema (und unter Anleitung eines/einer Mediators/in) schildert der Ratsuchenden seine Situation.</a:t>
            </a:r>
          </a:p>
          <a:p>
            <a:pPr>
              <a:buFont typeface="Wingdings" pitchFamily="2" charset="2"/>
              <a:buChar char="v"/>
            </a:pPr>
            <a:r>
              <a:rPr lang="de-DE" sz="2400" b="1" dirty="0" smtClean="0">
                <a:solidFill>
                  <a:schemeClr val="tx2"/>
                </a:solidFill>
              </a:rPr>
              <a:t>Die folgenden Reflexions- und Diskussionsphasen finden z.T. mit und z.T. ohne Beteiligung des Ratsuchenden statt, der allerdings durchgängig anwesend ist.</a:t>
            </a:r>
          </a:p>
          <a:p>
            <a:pPr>
              <a:buFont typeface="Wingdings" pitchFamily="2" charset="2"/>
              <a:buChar char="v"/>
            </a:pPr>
            <a:r>
              <a:rPr lang="de-DE" sz="2400" b="1" dirty="0" smtClean="0">
                <a:solidFill>
                  <a:schemeClr val="tx2"/>
                </a:solidFill>
              </a:rPr>
              <a:t>Zum Schluss ergeben sich ein bis mehrere Vorschläge zur Veränderung oder Lösung des Problems.</a:t>
            </a:r>
          </a:p>
          <a:p>
            <a:pPr>
              <a:buFont typeface="Wingdings" pitchFamily="2" charset="2"/>
              <a:buChar char="v"/>
            </a:pPr>
            <a:r>
              <a:rPr lang="de-DE" sz="2400" b="1" dirty="0" smtClean="0">
                <a:solidFill>
                  <a:schemeClr val="tx2"/>
                </a:solidFill>
              </a:rPr>
              <a:t>Der Ratsuchende gibt ein abschließendes Feedback.</a:t>
            </a:r>
          </a:p>
          <a:p>
            <a:pPr>
              <a:buFont typeface="Wingdings" pitchFamily="2" charset="2"/>
              <a:buChar char="v"/>
            </a:pPr>
            <a:r>
              <a:rPr lang="de-DE" sz="2400" b="1" dirty="0" smtClean="0">
                <a:solidFill>
                  <a:schemeClr val="tx2"/>
                </a:solidFill>
              </a:rPr>
              <a:t>Grundvoraussetzung ist das Einverständnis aller Beteiligten zu absoluter Verschwiegenheit.</a:t>
            </a:r>
            <a:endParaRPr lang="de-DE" sz="28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endParaRPr lang="de-DE" sz="2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182364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Notwendige Umsetzungen: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2400" b="1" dirty="0" smtClean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Schulleitung und Personalrat gewinnen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Größtmögliche Transparenz und Information (mindestens in Dienstbesprechung, besser Schilf)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Verankerung im Stundenplan als gemeinsam geblockte Zeit für alle Interessierten (90 Min am Vormittag; bei Konsens aber auch am Nachmittag möglich)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Verankerung im Präventionskonzept der Schule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028475"/>
            <a:ext cx="91440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Fragen, die auftauchen können: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2400" b="1" dirty="0" smtClean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Ist Verschwiegenheit für Jeden selbstverständlich? (In einem Lehrerkollegium wird häufig „unhygienisch“ mit persönlichen Gesprächen umgegangen)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Ist es für alle ok, mit der Teilnahme vor der Schule transparent umzugehen? (Man könnte ja auch stolz drauf sein)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Wird diese Einrichtung von der Schulleitung wirklich als wertvoll eingeschätzt? 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Ist es selbstverständlich, dass man seine freie Zeit für Koll.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Ber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. investiert?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Was tun, wenn mal kein Thema aufkommt? (Ersatzblätter)</a:t>
            </a: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0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0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908720"/>
            <a:ext cx="9144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400" b="1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Zusammenfassung Kollegiale Beratung: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1" dirty="0" smtClean="0">
              <a:latin typeface="Arial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2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Strukturiertes Beratungsgespräch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Eingefasst in regelmäßige Rituale (Eingangs- und Schlussrunde)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Ablauf transparent für alle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Selbststeuerung ohne externe Experten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Alle Beteiligten sind gleichberechtigt.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Nach verletzten Bedürfnissen suchen, die hinter den Handlungen gesteckt haben könnten.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Mehrere Personen haben unterschiedliche Sichtweisen dazu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Empathie und „der Rotstift“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Resonnanz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/Forderungen/Bitte/Kritik/Schuldgefühle usw.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563888" y="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u="sng" dirty="0" smtClean="0">
                <a:solidFill>
                  <a:srgbClr val="002060"/>
                </a:solidFill>
              </a:rPr>
              <a:t>Quellen:</a:t>
            </a:r>
            <a:endParaRPr lang="de-DE" sz="3600" b="1" u="sng" dirty="0">
              <a:solidFill>
                <a:srgbClr val="00206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39390"/>
            <a:ext cx="939653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de-DE" sz="2400" dirty="0" smtClean="0">
              <a:solidFill>
                <a:srgbClr val="002060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Kasper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Konfliktmanagement 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(Lehrerhandbuch),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AOLVerlag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2010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Kim-Oliver Tietze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Kollegiale 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Beratung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rororo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2012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Wittemann, 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Die Intelligenz der Psyche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,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Kösel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Verlag 2004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de-DE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Marshall B. Rosenberg, </a:t>
            </a:r>
            <a:r>
              <a:rPr lang="de-DE" sz="2400" b="1" i="1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Gewaltfreie Kommunikation</a:t>
            </a:r>
            <a:r>
              <a:rPr lang="de-DE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, </a:t>
            </a:r>
            <a:r>
              <a:rPr lang="de-DE" sz="2400" dirty="0" err="1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Junfermann</a:t>
            </a:r>
            <a:r>
              <a:rPr lang="de-DE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 Verlag 2013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AGJ 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Freiburg</a:t>
            </a:r>
            <a:r>
              <a:rPr kumimoji="0" lang="de-DE" sz="24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,www.</a:t>
            </a:r>
            <a:r>
              <a:rPr kumimoji="0" lang="de-DE" sz="2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Konflikt-KULTUR.de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Arnold/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Einemann-Gräbert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Schwierige Schüler-Schwierige Kollege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n“</a:t>
            </a:r>
            <a:endParaRPr kumimoji="0" lang="de-DE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Watzlawik</a:t>
            </a:r>
            <a:r>
              <a:rPr lang="de-DE" sz="2400" dirty="0" smtClean="0">
                <a:solidFill>
                  <a:srgbClr val="00206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,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de-DE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Anleitung zum </a:t>
            </a:r>
            <a:r>
              <a:rPr kumimoji="0" lang="de-DE" sz="2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Unglücklichsein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, Piper Verlag 2004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de-DE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Weidenmann, 100 Tipps &amp; Tricks für Pinnwand und </a:t>
            </a:r>
            <a:r>
              <a:rPr lang="de-DE" sz="2400" dirty="0" err="1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Flipchart</a:t>
            </a:r>
            <a:r>
              <a:rPr lang="de-DE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, Beltz 2008</a:t>
            </a: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11560" y="6057781"/>
            <a:ext cx="748883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Ulrike </a:t>
            </a:r>
            <a:r>
              <a:rPr lang="de-DE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Hente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Ubbo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Emmius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Gymnasium </a:t>
            </a:r>
            <a:r>
              <a:rPr lang="de-DE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Leer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ulrike.hente@ueg-leer.net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de-DE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364462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3200" b="1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1. </a:t>
            </a:r>
            <a:r>
              <a:rPr kumimoji="0" lang="de-D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Identität und Sicherheit</a:t>
            </a: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Bedürfnis nach </a:t>
            </a: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Selbstwirksamkeit</a:t>
            </a:r>
            <a:r>
              <a:rPr kumimoji="0" lang="de-DE" sz="2800" b="1" i="1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und </a:t>
            </a: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Gerechtigkeit</a:t>
            </a:r>
            <a:endParaRPr kumimoji="0" lang="de-DE" sz="2800" b="1" i="1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Regeln verletzen, beleidigen, beschimpfen,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Geheimnisse 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verraten,…</a:t>
            </a:r>
            <a:endParaRPr kumimoji="0" 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851408"/>
            <a:ext cx="8748463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rgbClr val="548DD4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3200" b="1" dirty="0" smtClean="0">
              <a:solidFill>
                <a:srgbClr val="548DD4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rgbClr val="548DD4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Unsere </a:t>
            </a: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B</a:t>
            </a: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edürfnisse </a:t>
            </a: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und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mögliche</a:t>
            </a: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Missachtungen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492896"/>
            <a:ext cx="91440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2. Bindung</a:t>
            </a: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Bedürfnis nach </a:t>
            </a: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Beziehung </a:t>
            </a: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und Zusammenhalt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Unterstützung verweigern, 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zurückweisen, ausgrenzen, fehlende Solidarität, kein </a:t>
            </a:r>
            <a:r>
              <a:rPr kumimoji="0" lang="de-DE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Verständnis,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…</a:t>
            </a:r>
            <a:endParaRPr kumimoji="0" 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03657" y="-771671"/>
            <a:ext cx="8736687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rgbClr val="548DD4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3200" b="1" dirty="0" smtClean="0">
              <a:solidFill>
                <a:srgbClr val="548DD4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rgbClr val="548DD4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Unsere Bedürfnisse und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mögliche</a:t>
            </a: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Missachtungen</a:t>
            </a:r>
            <a:endParaRPr lang="de-DE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379852"/>
            <a:ext cx="91440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3. </a:t>
            </a:r>
            <a:r>
              <a:rPr kumimoji="0" lang="de-D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Autonomie</a:t>
            </a: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Bedürfnis nach </a:t>
            </a: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Freiheit </a:t>
            </a:r>
            <a:r>
              <a:rPr kumimoji="0" lang="de-DE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und Mitbestimmung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1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Bestimmen, herumkommandieren, unterdrücken, zwingen, </a:t>
            </a:r>
            <a:r>
              <a:rPr kumimoji="0" lang="de-DE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sich aufspielen…</a:t>
            </a:r>
            <a:endParaRPr kumimoji="0" lang="de-DE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03657" y="-771672"/>
            <a:ext cx="873668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rgbClr val="548DD4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3200" b="1" dirty="0" smtClean="0">
              <a:solidFill>
                <a:srgbClr val="548DD4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rgbClr val="548DD4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Unsere Bedürfnisse und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mögliche</a:t>
            </a: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Missachtungen</a:t>
            </a:r>
            <a:endParaRPr lang="de-DE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92696"/>
            <a:ext cx="93965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36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4. Lebendigkeit</a:t>
            </a:r>
            <a:endParaRPr lang="de-DE" sz="3600" b="1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Eigene </a:t>
            </a: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Lebenslust </a:t>
            </a: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spüren und </a:t>
            </a: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sich ausleben können</a:t>
            </a:r>
            <a:endParaRPr lang="de-DE" sz="1400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800" dirty="0" smtClean="0">
              <a:solidFill>
                <a:srgbClr val="FF0000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Bedenkenträger, Nöler, 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Spielverderber, 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Angstmacher…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18864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solidFill>
                <a:srgbClr val="548DD4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Unsere Bedürfnisse und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mögliche</a:t>
            </a: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Missachtungen</a:t>
            </a:r>
            <a:endParaRPr lang="de-DE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980728"/>
            <a:ext cx="9144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3200" b="1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5. </a:t>
            </a:r>
            <a:r>
              <a:rPr lang="de-DE" sz="3200" b="1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Selbstwert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800" b="1" dirty="0" smtClean="0">
              <a:solidFill>
                <a:schemeClr val="accent1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Sich </a:t>
            </a: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kompetent  und anerkannt fühlen</a:t>
            </a:r>
            <a:endParaRPr lang="de-DE" sz="2800" b="1" i="1" dirty="0" smtClean="0">
              <a:solidFill>
                <a:schemeClr val="accent1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400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Lästern, angeben, belächeln, von oben herab behandeln, respektlos 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behandeln, Neid, Missgunst…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404664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solidFill>
                <a:srgbClr val="548DD4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Unsere Bedürfnisse und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mögliche</a:t>
            </a: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Missachtungen</a:t>
            </a:r>
            <a:endParaRPr lang="de-DE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980728"/>
            <a:ext cx="9144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3200" b="1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6</a:t>
            </a:r>
            <a:r>
              <a:rPr lang="de-DE" sz="3200" b="1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. Physisches Wohlempfinden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800" b="1" dirty="0" smtClean="0">
              <a:solidFill>
                <a:schemeClr val="accent1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Sich </a:t>
            </a:r>
            <a:r>
              <a:rPr lang="de-DE" sz="2800" b="1" i="1" dirty="0" smtClean="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körperlich wohl fühlen und Kraft haben</a:t>
            </a:r>
            <a:endParaRPr lang="de-DE" sz="2800" b="1" i="1" dirty="0" smtClean="0">
              <a:solidFill>
                <a:schemeClr val="accent1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400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Körperliche 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G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ewalt, Misshandlungen, Vernachlässigung…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404664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de-DE" sz="3200" b="1" dirty="0" smtClean="0">
              <a:solidFill>
                <a:srgbClr val="548DD4"/>
              </a:solidFill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Unsere Bedürfnisse und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mögliche</a:t>
            </a:r>
            <a:r>
              <a:rPr lang="de-DE" sz="2800" b="1" dirty="0" smtClean="0">
                <a:solidFill>
                  <a:srgbClr val="548DD4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de-DE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Missachtungen</a:t>
            </a:r>
            <a:endParaRPr lang="de-DE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8864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tx2"/>
                </a:solidFill>
              </a:rPr>
              <a:t>Eine Möglichkeit zur Umsetzung von Konfliktlösestrategien in unserem Kollegium:</a:t>
            </a:r>
          </a:p>
          <a:p>
            <a:endParaRPr lang="de-DE" sz="2800" b="1" dirty="0" smtClean="0">
              <a:solidFill>
                <a:schemeClr val="tx2"/>
              </a:solidFill>
            </a:endParaRPr>
          </a:p>
          <a:p>
            <a:r>
              <a:rPr lang="de-DE" sz="2800" b="1" dirty="0" smtClean="0">
                <a:solidFill>
                  <a:schemeClr val="tx2"/>
                </a:solidFill>
              </a:rPr>
              <a:t>Kollegiale Beratung</a:t>
            </a:r>
            <a:endParaRPr lang="de-DE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de-DE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</a:rPr>
              <a:t>Es gibt keinen Arbeitsbereich ohne Konflikte; überall „menschelt“ es und das ist auch gut so.</a:t>
            </a:r>
          </a:p>
          <a:p>
            <a:endParaRPr lang="de-DE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</a:rPr>
              <a:t>Die  meisten Gespräche über solche Konflikte gehören nicht ins Lehrerzimmer („Psycho-Hygiene“).</a:t>
            </a:r>
          </a:p>
          <a:p>
            <a:endParaRPr lang="de-DE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</a:rPr>
              <a:t>Konflikte zu lösen, erhöht unsere Kompetenzen. </a:t>
            </a:r>
          </a:p>
          <a:p>
            <a:endParaRPr lang="de-DE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</a:rPr>
              <a:t>Wir Kollegen sind untereinander selbst unsere besten Berater.</a:t>
            </a:r>
          </a:p>
          <a:p>
            <a:endParaRPr lang="de-DE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de-DE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de-DE" sz="2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0"/>
            <a:ext cx="889248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chemeClr val="tx2"/>
                </a:solidFill>
              </a:rPr>
              <a:t>Konflikten im </a:t>
            </a:r>
            <a:r>
              <a:rPr lang="de-DE" sz="3200" b="1" dirty="0" err="1" smtClean="0">
                <a:solidFill>
                  <a:schemeClr val="tx2"/>
                </a:solidFill>
              </a:rPr>
              <a:t>Kolegium</a:t>
            </a:r>
            <a:r>
              <a:rPr lang="de-DE" sz="3200" b="1" dirty="0" smtClean="0">
                <a:solidFill>
                  <a:schemeClr val="tx2"/>
                </a:solidFill>
              </a:rPr>
              <a:t>-Gedankenanstöße:</a:t>
            </a:r>
          </a:p>
          <a:p>
            <a:pPr algn="ctr"/>
            <a:endParaRPr lang="de-DE" sz="28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800" b="1" dirty="0" smtClean="0">
                <a:solidFill>
                  <a:schemeClr val="tx2"/>
                </a:solidFill>
              </a:rPr>
              <a:t> Oft beschweren wir uns über Zustände, aber die Lösung des Konfliktes ist dabei gar kein/kaum Thema…</a:t>
            </a:r>
          </a:p>
          <a:p>
            <a:pPr>
              <a:buFont typeface="Wingdings" pitchFamily="2" charset="2"/>
              <a:buChar char="Ø"/>
            </a:pPr>
            <a:endParaRPr lang="de-DE" sz="28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800" b="1" dirty="0" smtClean="0">
                <a:solidFill>
                  <a:schemeClr val="tx2"/>
                </a:solidFill>
              </a:rPr>
              <a:t> Unabhängig davon, ob dies als Problem wahrgenommen wird, belastet ein ungelöster Konflikt meist beide Seiten…</a:t>
            </a:r>
          </a:p>
          <a:p>
            <a:pPr>
              <a:buFont typeface="Wingdings" pitchFamily="2" charset="2"/>
              <a:buChar char="Ø"/>
            </a:pPr>
            <a:endParaRPr lang="de-DE" sz="28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800" b="1" dirty="0" smtClean="0">
                <a:solidFill>
                  <a:schemeClr val="tx2"/>
                </a:solidFill>
              </a:rPr>
              <a:t>… und ist in aller Regel Auslöser für weitere Konflikte!</a:t>
            </a:r>
          </a:p>
          <a:p>
            <a:pPr>
              <a:buFont typeface="Wingdings" pitchFamily="2" charset="2"/>
              <a:buChar char="Ø"/>
            </a:pPr>
            <a:endParaRPr lang="de-DE" sz="28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800" b="1" dirty="0" smtClean="0">
                <a:solidFill>
                  <a:schemeClr val="tx2"/>
                </a:solidFill>
              </a:rPr>
              <a:t> Lehrergesundheit bedeutet, Konflikte möglichst schnell zu erkennen und möglichst zeitnah anzugehen.</a:t>
            </a:r>
          </a:p>
          <a:p>
            <a:endParaRPr lang="de-DE" sz="2800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400" b="1" dirty="0" smtClean="0">
                <a:solidFill>
                  <a:schemeClr val="tx2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Wenn ein Konflikt entsteht, ist es für Außenstehende oft leichter als für die Betroffenen, an den Kern der Sache heranzukommen.</a:t>
            </a:r>
            <a:endParaRPr lang="de-DE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687</Words>
  <Application>Microsoft Office PowerPoint</Application>
  <PresentationFormat>Bildschirmpräsentation (4:3)</PresentationFormat>
  <Paragraphs>136</Paragraphs>
  <Slides>14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Ulrike</dc:creator>
  <cp:lastModifiedBy>Ulrike</cp:lastModifiedBy>
  <cp:revision>43</cp:revision>
  <dcterms:created xsi:type="dcterms:W3CDTF">2013-09-18T08:00:30Z</dcterms:created>
  <dcterms:modified xsi:type="dcterms:W3CDTF">2014-03-27T08:35:33Z</dcterms:modified>
</cp:coreProperties>
</file>